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8" r:id="rId2"/>
    <p:sldId id="277" r:id="rId3"/>
    <p:sldId id="274" r:id="rId4"/>
    <p:sldId id="276" r:id="rId5"/>
    <p:sldId id="278" r:id="rId6"/>
    <p:sldId id="265"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78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png>
</file>

<file path=ppt/media/image3.png>
</file>

<file path=ppt/media/image4.png>
</file>

<file path=ppt/media/media1.m4a>
</file>

<file path=ppt/media/media2.m4a>
</file>

<file path=ppt/media/media3.m4a>
</file>

<file path=ppt/media/media4.m4a>
</file>

<file path=ppt/media/media5.m4a>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8E0A9-F71F-4F40-B85A-9028C0CD3B2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E015138-43FB-4A30-8024-805DD781CC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BED5E02-DC50-427A-8FEB-A058FBF5BC0A}"/>
              </a:ext>
            </a:extLst>
          </p:cNvPr>
          <p:cNvSpPr>
            <a:spLocks noGrp="1"/>
          </p:cNvSpPr>
          <p:nvPr>
            <p:ph type="dt" sz="half" idx="10"/>
          </p:nvPr>
        </p:nvSpPr>
        <p:spPr/>
        <p:txBody>
          <a:bodyPr/>
          <a:lstStyle/>
          <a:p>
            <a:fld id="{15DD1B23-F958-4E0A-893E-C68E6A3B2F92}" type="datetimeFigureOut">
              <a:rPr lang="en-US" smtClean="0"/>
              <a:t>12/30/2018</a:t>
            </a:fld>
            <a:endParaRPr lang="en-US"/>
          </a:p>
        </p:txBody>
      </p:sp>
      <p:sp>
        <p:nvSpPr>
          <p:cNvPr id="5" name="Footer Placeholder 4">
            <a:extLst>
              <a:ext uri="{FF2B5EF4-FFF2-40B4-BE49-F238E27FC236}">
                <a16:creationId xmlns:a16="http://schemas.microsoft.com/office/drawing/2014/main" id="{F3F96CCD-8AC2-49AE-A48F-47551A1D84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FCE32A-5133-4C84-B041-FF485EBD8CE2}"/>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EE9D2DA1-C8E3-4854-8B59-0D5A6F13D801}"/>
              </a:ext>
            </a:extLst>
          </p:cNvPr>
          <p:cNvSpPr/>
          <p:nvPr userDrawn="1"/>
        </p:nvSpPr>
        <p:spPr>
          <a:xfrm>
            <a:off x="9692640" y="5344160"/>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6508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19DD6-3B22-448E-A9A4-5B44DB6FB9A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FEBA07-749A-4E1E-A675-0716B5C92F7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803403-3ED2-4F79-B489-8D09CB7EDDF1}"/>
              </a:ext>
            </a:extLst>
          </p:cNvPr>
          <p:cNvSpPr>
            <a:spLocks noGrp="1"/>
          </p:cNvSpPr>
          <p:nvPr>
            <p:ph type="dt" sz="half" idx="10"/>
          </p:nvPr>
        </p:nvSpPr>
        <p:spPr/>
        <p:txBody>
          <a:bodyPr/>
          <a:lstStyle/>
          <a:p>
            <a:fld id="{15DD1B23-F958-4E0A-893E-C68E6A3B2F92}" type="datetimeFigureOut">
              <a:rPr lang="en-US" smtClean="0"/>
              <a:t>12/30/2018</a:t>
            </a:fld>
            <a:endParaRPr lang="en-US"/>
          </a:p>
        </p:txBody>
      </p:sp>
      <p:sp>
        <p:nvSpPr>
          <p:cNvPr id="5" name="Footer Placeholder 4">
            <a:extLst>
              <a:ext uri="{FF2B5EF4-FFF2-40B4-BE49-F238E27FC236}">
                <a16:creationId xmlns:a16="http://schemas.microsoft.com/office/drawing/2014/main" id="{9FEA9463-6482-4465-86DF-E3C999558C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4FB87F-B509-4D42-B1DB-79B48D65B847}"/>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301923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236B-F278-4839-BE13-85D3CBB431E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883437B-B3F5-44D9-937E-BC2912CBC76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F3A360-6908-4552-B528-CEF345C27828}"/>
              </a:ext>
            </a:extLst>
          </p:cNvPr>
          <p:cNvSpPr>
            <a:spLocks noGrp="1"/>
          </p:cNvSpPr>
          <p:nvPr>
            <p:ph type="dt" sz="half" idx="10"/>
          </p:nvPr>
        </p:nvSpPr>
        <p:spPr/>
        <p:txBody>
          <a:bodyPr/>
          <a:lstStyle/>
          <a:p>
            <a:fld id="{15DD1B23-F958-4E0A-893E-C68E6A3B2F92}" type="datetimeFigureOut">
              <a:rPr lang="en-US" smtClean="0"/>
              <a:t>12/30/2018</a:t>
            </a:fld>
            <a:endParaRPr lang="en-US"/>
          </a:p>
        </p:txBody>
      </p:sp>
      <p:sp>
        <p:nvSpPr>
          <p:cNvPr id="5" name="Footer Placeholder 4">
            <a:extLst>
              <a:ext uri="{FF2B5EF4-FFF2-40B4-BE49-F238E27FC236}">
                <a16:creationId xmlns:a16="http://schemas.microsoft.com/office/drawing/2014/main" id="{4497E44A-FDA6-404E-86B7-FC28AEDCEE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568BD3-9C66-45B9-9B39-42CA8A75A76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3453787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3F3FB-EC8E-4B85-B241-74E02AA8B2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ACF352-CFB7-4957-A124-04E866303D3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02D79E-8055-40D0-BEB9-8CBC1E2E87CB}"/>
              </a:ext>
            </a:extLst>
          </p:cNvPr>
          <p:cNvSpPr>
            <a:spLocks noGrp="1"/>
          </p:cNvSpPr>
          <p:nvPr>
            <p:ph type="dt" sz="half" idx="10"/>
          </p:nvPr>
        </p:nvSpPr>
        <p:spPr/>
        <p:txBody>
          <a:bodyPr/>
          <a:lstStyle/>
          <a:p>
            <a:fld id="{15DD1B23-F958-4E0A-893E-C68E6A3B2F92}" type="datetimeFigureOut">
              <a:rPr lang="en-US" smtClean="0"/>
              <a:t>12/30/2018</a:t>
            </a:fld>
            <a:endParaRPr lang="en-US"/>
          </a:p>
        </p:txBody>
      </p:sp>
      <p:sp>
        <p:nvSpPr>
          <p:cNvPr id="5" name="Footer Placeholder 4">
            <a:extLst>
              <a:ext uri="{FF2B5EF4-FFF2-40B4-BE49-F238E27FC236}">
                <a16:creationId xmlns:a16="http://schemas.microsoft.com/office/drawing/2014/main" id="{3D258006-0641-48A6-B9BA-6F9CB8F1B2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22114E-CEF0-4976-95E6-826BC690FCC3}"/>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4709117E-D144-4645-A788-9C835E2E397C}"/>
              </a:ext>
            </a:extLst>
          </p:cNvPr>
          <p:cNvSpPr/>
          <p:nvPr userDrawn="1"/>
        </p:nvSpPr>
        <p:spPr>
          <a:xfrm>
            <a:off x="10779760" y="5682457"/>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9007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B9043-217C-4EA2-8F66-6CF3B7D678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DB949EE-C24C-4CC0-9EDD-9B2E4B862E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FD71BD4-6E96-4BDA-946B-FBFDA477CC74}"/>
              </a:ext>
            </a:extLst>
          </p:cNvPr>
          <p:cNvSpPr>
            <a:spLocks noGrp="1"/>
          </p:cNvSpPr>
          <p:nvPr>
            <p:ph type="dt" sz="half" idx="10"/>
          </p:nvPr>
        </p:nvSpPr>
        <p:spPr/>
        <p:txBody>
          <a:bodyPr/>
          <a:lstStyle/>
          <a:p>
            <a:fld id="{15DD1B23-F958-4E0A-893E-C68E6A3B2F92}" type="datetimeFigureOut">
              <a:rPr lang="en-US" smtClean="0"/>
              <a:t>12/30/2018</a:t>
            </a:fld>
            <a:endParaRPr lang="en-US"/>
          </a:p>
        </p:txBody>
      </p:sp>
      <p:sp>
        <p:nvSpPr>
          <p:cNvPr id="5" name="Footer Placeholder 4">
            <a:extLst>
              <a:ext uri="{FF2B5EF4-FFF2-40B4-BE49-F238E27FC236}">
                <a16:creationId xmlns:a16="http://schemas.microsoft.com/office/drawing/2014/main" id="{8915A8DB-C598-4793-8DC2-186C456380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B291C7-3317-49B3-944B-22D05951C30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5242208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36D75-75E6-4E72-BFF3-F77884A0F4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582F82-865B-4F62-9D72-E5A2E941DFC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13B93-CEF1-496F-BAB3-B93451485EF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3FFBEEA-9C36-475B-933D-C15049DA5016}"/>
              </a:ext>
            </a:extLst>
          </p:cNvPr>
          <p:cNvSpPr>
            <a:spLocks noGrp="1"/>
          </p:cNvSpPr>
          <p:nvPr>
            <p:ph type="dt" sz="half" idx="10"/>
          </p:nvPr>
        </p:nvSpPr>
        <p:spPr/>
        <p:txBody>
          <a:bodyPr/>
          <a:lstStyle/>
          <a:p>
            <a:fld id="{15DD1B23-F958-4E0A-893E-C68E6A3B2F92}" type="datetimeFigureOut">
              <a:rPr lang="en-US" smtClean="0"/>
              <a:t>12/30/2018</a:t>
            </a:fld>
            <a:endParaRPr lang="en-US"/>
          </a:p>
        </p:txBody>
      </p:sp>
      <p:sp>
        <p:nvSpPr>
          <p:cNvPr id="6" name="Footer Placeholder 5">
            <a:extLst>
              <a:ext uri="{FF2B5EF4-FFF2-40B4-BE49-F238E27FC236}">
                <a16:creationId xmlns:a16="http://schemas.microsoft.com/office/drawing/2014/main" id="{DA412271-56AB-4D94-A5F7-2E0EEED61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DBB062-9C1D-4A9F-AF72-18CD8D8DDB5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245936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96C53-4B66-444E-8C21-292D733880A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8B22278-D553-4F4F-ADF1-6E51AB0AE1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C9895B6-D83D-431F-8EE7-2354B6BF621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FAB65D-008A-4C95-9C62-F9E536B3AB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183CAA6-BA85-4552-83E2-990C8FA78AF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FE75B18-015A-4890-BDA7-1C59E818B7DB}"/>
              </a:ext>
            </a:extLst>
          </p:cNvPr>
          <p:cNvSpPr>
            <a:spLocks noGrp="1"/>
          </p:cNvSpPr>
          <p:nvPr>
            <p:ph type="dt" sz="half" idx="10"/>
          </p:nvPr>
        </p:nvSpPr>
        <p:spPr/>
        <p:txBody>
          <a:bodyPr/>
          <a:lstStyle/>
          <a:p>
            <a:fld id="{15DD1B23-F958-4E0A-893E-C68E6A3B2F92}" type="datetimeFigureOut">
              <a:rPr lang="en-US" smtClean="0"/>
              <a:t>12/30/2018</a:t>
            </a:fld>
            <a:endParaRPr lang="en-US"/>
          </a:p>
        </p:txBody>
      </p:sp>
      <p:sp>
        <p:nvSpPr>
          <p:cNvPr id="8" name="Footer Placeholder 7">
            <a:extLst>
              <a:ext uri="{FF2B5EF4-FFF2-40B4-BE49-F238E27FC236}">
                <a16:creationId xmlns:a16="http://schemas.microsoft.com/office/drawing/2014/main" id="{21D0C76E-6CFD-4566-B37A-54F49D69F5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B0BA5C-BEC6-4FCA-94EA-872366A706FF}"/>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027144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A739D-84CA-4545-B7E4-5317EBA45C0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34CA39-7F8B-4870-A782-1A6FC38C0E87}"/>
              </a:ext>
            </a:extLst>
          </p:cNvPr>
          <p:cNvSpPr>
            <a:spLocks noGrp="1"/>
          </p:cNvSpPr>
          <p:nvPr>
            <p:ph type="dt" sz="half" idx="10"/>
          </p:nvPr>
        </p:nvSpPr>
        <p:spPr/>
        <p:txBody>
          <a:bodyPr/>
          <a:lstStyle/>
          <a:p>
            <a:fld id="{15DD1B23-F958-4E0A-893E-C68E6A3B2F92}" type="datetimeFigureOut">
              <a:rPr lang="en-US" smtClean="0"/>
              <a:t>12/30/2018</a:t>
            </a:fld>
            <a:endParaRPr lang="en-US"/>
          </a:p>
        </p:txBody>
      </p:sp>
      <p:sp>
        <p:nvSpPr>
          <p:cNvPr id="4" name="Footer Placeholder 3">
            <a:extLst>
              <a:ext uri="{FF2B5EF4-FFF2-40B4-BE49-F238E27FC236}">
                <a16:creationId xmlns:a16="http://schemas.microsoft.com/office/drawing/2014/main" id="{9CB2BDD0-3848-47F0-8198-9370176B31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EE35C48-4DCC-4340-832E-F4EB2C1E395C}"/>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6216397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847AC8-B9D3-4D88-8482-81660597D687}"/>
              </a:ext>
            </a:extLst>
          </p:cNvPr>
          <p:cNvSpPr>
            <a:spLocks noGrp="1"/>
          </p:cNvSpPr>
          <p:nvPr>
            <p:ph type="dt" sz="half" idx="10"/>
          </p:nvPr>
        </p:nvSpPr>
        <p:spPr/>
        <p:txBody>
          <a:bodyPr/>
          <a:lstStyle/>
          <a:p>
            <a:fld id="{15DD1B23-F958-4E0A-893E-C68E6A3B2F92}" type="datetimeFigureOut">
              <a:rPr lang="en-US" smtClean="0"/>
              <a:t>12/30/2018</a:t>
            </a:fld>
            <a:endParaRPr lang="en-US"/>
          </a:p>
        </p:txBody>
      </p:sp>
      <p:sp>
        <p:nvSpPr>
          <p:cNvPr id="3" name="Footer Placeholder 2">
            <a:extLst>
              <a:ext uri="{FF2B5EF4-FFF2-40B4-BE49-F238E27FC236}">
                <a16:creationId xmlns:a16="http://schemas.microsoft.com/office/drawing/2014/main" id="{86861BAA-F094-4329-9512-8606E545D8B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670FDE6-7C68-40CE-856C-0EE1651B9E8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266667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4C929-556F-4A40-BA72-7B2BA1F3D3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1EB104-A90A-4800-9D07-0BB01FF8EB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6F51EA7-AABE-44D7-92BB-2F3F4FEB2F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6A4B427-058F-4C7A-929B-6DAEF2F3BE67}"/>
              </a:ext>
            </a:extLst>
          </p:cNvPr>
          <p:cNvSpPr>
            <a:spLocks noGrp="1"/>
          </p:cNvSpPr>
          <p:nvPr>
            <p:ph type="dt" sz="half" idx="10"/>
          </p:nvPr>
        </p:nvSpPr>
        <p:spPr/>
        <p:txBody>
          <a:bodyPr/>
          <a:lstStyle/>
          <a:p>
            <a:fld id="{15DD1B23-F958-4E0A-893E-C68E6A3B2F92}" type="datetimeFigureOut">
              <a:rPr lang="en-US" smtClean="0"/>
              <a:t>12/30/2018</a:t>
            </a:fld>
            <a:endParaRPr lang="en-US"/>
          </a:p>
        </p:txBody>
      </p:sp>
      <p:sp>
        <p:nvSpPr>
          <p:cNvPr id="6" name="Footer Placeholder 5">
            <a:extLst>
              <a:ext uri="{FF2B5EF4-FFF2-40B4-BE49-F238E27FC236}">
                <a16:creationId xmlns:a16="http://schemas.microsoft.com/office/drawing/2014/main" id="{C2EB9E28-BBB8-46A8-826A-65224E45DD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B2CF07-881F-4EC3-AED1-542DBC8DC391}"/>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999856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64C37-C29B-41FF-ABC5-406C2C6AC6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F93676A-27E0-45A8-B502-E760C60999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432C911-5D3E-445C-899B-1063F58520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1AA96AC-6BD5-4B8E-8FF3-497107170F39}"/>
              </a:ext>
            </a:extLst>
          </p:cNvPr>
          <p:cNvSpPr>
            <a:spLocks noGrp="1"/>
          </p:cNvSpPr>
          <p:nvPr>
            <p:ph type="dt" sz="half" idx="10"/>
          </p:nvPr>
        </p:nvSpPr>
        <p:spPr/>
        <p:txBody>
          <a:bodyPr/>
          <a:lstStyle/>
          <a:p>
            <a:fld id="{15DD1B23-F958-4E0A-893E-C68E6A3B2F92}" type="datetimeFigureOut">
              <a:rPr lang="en-US" smtClean="0"/>
              <a:t>12/30/2018</a:t>
            </a:fld>
            <a:endParaRPr lang="en-US"/>
          </a:p>
        </p:txBody>
      </p:sp>
      <p:sp>
        <p:nvSpPr>
          <p:cNvPr id="6" name="Footer Placeholder 5">
            <a:extLst>
              <a:ext uri="{FF2B5EF4-FFF2-40B4-BE49-F238E27FC236}">
                <a16:creationId xmlns:a16="http://schemas.microsoft.com/office/drawing/2014/main" id="{B2405D07-65FF-46CD-8E05-0FC6D1113D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D9303A-1F8A-4E2A-B587-C76B7C57825E}"/>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636495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EACD80-25DD-498B-8518-16ECF004DE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57B007-A9C2-412B-BB9A-F67A5D5373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ECD26A-C49F-41F7-AC24-F5FFA4B47F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DD1B23-F958-4E0A-893E-C68E6A3B2F92}" type="datetimeFigureOut">
              <a:rPr lang="en-US" smtClean="0"/>
              <a:t>12/30/2018</a:t>
            </a:fld>
            <a:endParaRPr lang="en-US"/>
          </a:p>
        </p:txBody>
      </p:sp>
      <p:sp>
        <p:nvSpPr>
          <p:cNvPr id="5" name="Footer Placeholder 4">
            <a:extLst>
              <a:ext uri="{FF2B5EF4-FFF2-40B4-BE49-F238E27FC236}">
                <a16:creationId xmlns:a16="http://schemas.microsoft.com/office/drawing/2014/main" id="{E1225065-5567-47AF-889A-9579BE59F4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7965AE0-822B-4353-9D25-FB1DEF9DC8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1FDBF2-C35B-4913-AA7C-CBA4457853EA}" type="slidenum">
              <a:rPr lang="en-US" smtClean="0"/>
              <a:t>‹#›</a:t>
            </a:fld>
            <a:endParaRPr lang="en-US"/>
          </a:p>
        </p:txBody>
      </p:sp>
    </p:spTree>
    <p:extLst>
      <p:ext uri="{BB962C8B-B14F-4D97-AF65-F5344CB8AC3E}">
        <p14:creationId xmlns:p14="http://schemas.microsoft.com/office/powerpoint/2010/main" val="17183995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1DB10-A911-43A3-A2AF-37E3073F830B}"/>
              </a:ext>
            </a:extLst>
          </p:cNvPr>
          <p:cNvSpPr>
            <a:spLocks noGrp="1"/>
          </p:cNvSpPr>
          <p:nvPr>
            <p:ph type="ctrTitle"/>
          </p:nvPr>
        </p:nvSpPr>
        <p:spPr/>
        <p:txBody>
          <a:bodyPr/>
          <a:lstStyle/>
          <a:p>
            <a:r>
              <a:rPr lang="en-US" dirty="0"/>
              <a:t>Spark Interview Questions</a:t>
            </a:r>
            <a:br>
              <a:rPr lang="en-US" dirty="0"/>
            </a:br>
            <a:r>
              <a:rPr lang="en-US" dirty="0"/>
              <a:t>Accumulators in Spark</a:t>
            </a:r>
          </a:p>
        </p:txBody>
      </p:sp>
      <p:sp>
        <p:nvSpPr>
          <p:cNvPr id="3" name="Subtitle 2">
            <a:extLst>
              <a:ext uri="{FF2B5EF4-FFF2-40B4-BE49-F238E27FC236}">
                <a16:creationId xmlns:a16="http://schemas.microsoft.com/office/drawing/2014/main" id="{0F7B3630-F42F-42E1-AC9D-CC2B4953D362}"/>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35FB3ACC-A67D-4E01-A20B-47183A93ED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65880" y="3429000"/>
            <a:ext cx="4460240" cy="2387600"/>
          </a:xfrm>
          <a:prstGeom prst="rect">
            <a:avLst/>
          </a:prstGeom>
        </p:spPr>
      </p:pic>
      <p:pic>
        <p:nvPicPr>
          <p:cNvPr id="6" name="Audio 5">
            <a:hlinkClick r:id="" action="ppaction://media"/>
            <a:extLst>
              <a:ext uri="{FF2B5EF4-FFF2-40B4-BE49-F238E27FC236}">
                <a16:creationId xmlns:a16="http://schemas.microsoft.com/office/drawing/2014/main" id="{010BAAF4-C10A-4727-BFB3-2E05763FD5C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965358600"/>
      </p:ext>
    </p:extLst>
  </p:cSld>
  <p:clrMapOvr>
    <a:masterClrMapping/>
  </p:clrMapOvr>
  <mc:AlternateContent xmlns:mc="http://schemas.openxmlformats.org/markup-compatibility/2006">
    <mc:Choice xmlns:p14="http://schemas.microsoft.com/office/powerpoint/2010/main" Requires="p14">
      <p:transition spd="slow" p14:dur="2000" advTm="16138"/>
    </mc:Choice>
    <mc:Fallback>
      <p:transition spd="slow" advTm="161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Why Accumulators</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fontScale="92500" lnSpcReduction="10000"/>
          </a:bodyPr>
          <a:lstStyle/>
          <a:p>
            <a:pPr lvl="1"/>
            <a:r>
              <a:rPr lang="en-US" b="1" dirty="0"/>
              <a:t>How Spark Works </a:t>
            </a:r>
            <a:r>
              <a:rPr lang="en-US" dirty="0"/>
              <a:t>: Normally, when a function passed to a Spark operation (such as map or reduce) is executed on a remote cluster node, it works on separate copies of all the variables used in the function. These variables are copied to each machine, and no updates to the variables on the remote machine are propagated back to the driver program. </a:t>
            </a:r>
          </a:p>
          <a:p>
            <a:pPr lvl="1"/>
            <a:endParaRPr lang="en-US" dirty="0"/>
          </a:p>
          <a:p>
            <a:pPr lvl="1"/>
            <a:r>
              <a:rPr lang="en-US" dirty="0"/>
              <a:t>However, supporting general, read-write shared variables across tasks would be inefficient.</a:t>
            </a:r>
          </a:p>
          <a:p>
            <a:pPr marL="457200" lvl="1" indent="0">
              <a:buNone/>
            </a:pPr>
            <a:r>
              <a:rPr lang="en-US" dirty="0"/>
              <a:t> </a:t>
            </a:r>
          </a:p>
          <a:p>
            <a:pPr lvl="1"/>
            <a:r>
              <a:rPr lang="en-US" dirty="0"/>
              <a:t>But at the same time, many a times ,a variable needs to be shared across tasks, or between tasks and the driver program. This is where Accumulators are used.</a:t>
            </a:r>
          </a:p>
          <a:p>
            <a:pPr lvl="1"/>
            <a:endParaRPr lang="en-US" dirty="0"/>
          </a:p>
          <a:p>
            <a:pPr lvl="1"/>
            <a:r>
              <a:rPr lang="en-US" dirty="0"/>
              <a:t>For parallel processing, Spark uses shared variable like Accumulators, a copy of shared variable goes on each node of the cluster when the driver sends a task to the executor on the cluster, so that it can be applied with different operations like add to counter ,sum etc..</a:t>
            </a:r>
          </a:p>
          <a:p>
            <a:pPr lvl="1"/>
            <a:endParaRPr lang="en-US" dirty="0"/>
          </a:p>
          <a:p>
            <a:pPr marL="457200" lvl="1" indent="0">
              <a:buNone/>
            </a:pPr>
            <a:endParaRPr lang="en-US" dirty="0"/>
          </a:p>
          <a:p>
            <a:pPr marL="457200" lvl="1" indent="0">
              <a:buNone/>
            </a:pPr>
            <a:endParaRPr lang="en-US" dirty="0"/>
          </a:p>
        </p:txBody>
      </p:sp>
      <p:pic>
        <p:nvPicPr>
          <p:cNvPr id="6" name="Audio 5">
            <a:hlinkClick r:id="" action="ppaction://media"/>
            <a:extLst>
              <a:ext uri="{FF2B5EF4-FFF2-40B4-BE49-F238E27FC236}">
                <a16:creationId xmlns:a16="http://schemas.microsoft.com/office/drawing/2014/main" id="{5A37339E-F4AD-4F8B-8086-B8FED7A9D03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771594631"/>
      </p:ext>
    </p:extLst>
  </p:cSld>
  <p:clrMapOvr>
    <a:masterClrMapping/>
  </p:clrMapOvr>
  <mc:AlternateContent xmlns:mc="http://schemas.openxmlformats.org/markup-compatibility/2006">
    <mc:Choice xmlns:p14="http://schemas.microsoft.com/office/powerpoint/2010/main" Requires="p14">
      <p:transition spd="slow" p14:dur="2000" advTm="251688"/>
    </mc:Choice>
    <mc:Fallback>
      <p:transition spd="slow" advTm="2516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What is Accumulator</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lvl="1"/>
            <a:r>
              <a:rPr lang="en-US" dirty="0"/>
              <a:t>Accumulators are variables that are used for aggregating information across the executors.</a:t>
            </a:r>
          </a:p>
          <a:p>
            <a:pPr lvl="1"/>
            <a:endParaRPr lang="en-US" dirty="0"/>
          </a:p>
          <a:p>
            <a:pPr lvl="1"/>
            <a:r>
              <a:rPr lang="en-US" dirty="0"/>
              <a:t>Accumulators are variables that are only </a:t>
            </a:r>
            <a:r>
              <a:rPr lang="en-US" dirty="0">
                <a:highlight>
                  <a:srgbClr val="FFFF00"/>
                </a:highlight>
              </a:rPr>
              <a:t>“added” to</a:t>
            </a:r>
            <a:r>
              <a:rPr lang="en-US" dirty="0"/>
              <a:t> like Counter and sum.</a:t>
            </a:r>
          </a:p>
          <a:p>
            <a:pPr lvl="1"/>
            <a:endParaRPr lang="en-US" dirty="0"/>
          </a:p>
          <a:p>
            <a:pPr lvl="1"/>
            <a:r>
              <a:rPr lang="en-US" dirty="0"/>
              <a:t>Accumulators are applicable to any operation which are:</a:t>
            </a:r>
          </a:p>
          <a:p>
            <a:pPr lvl="2"/>
            <a:r>
              <a:rPr lang="en-US" dirty="0"/>
              <a:t>Commutative -&gt; </a:t>
            </a:r>
            <a:r>
              <a:rPr lang="en-US" i="1" dirty="0"/>
              <a:t>f(x, y) = f(y, x)</a:t>
            </a:r>
          </a:p>
          <a:p>
            <a:pPr lvl="2"/>
            <a:r>
              <a:rPr lang="en-US" dirty="0"/>
              <a:t>Associative -&gt; </a:t>
            </a:r>
            <a:r>
              <a:rPr lang="en-US" i="1" dirty="0"/>
              <a:t>f(f(x, y), z) = f(f(x, z), y) = f(f(y, z), x)</a:t>
            </a:r>
          </a:p>
          <a:p>
            <a:pPr marL="914400" lvl="2" indent="0">
              <a:buNone/>
            </a:pPr>
            <a:br>
              <a:rPr lang="en-US" dirty="0"/>
            </a:br>
            <a:r>
              <a:rPr lang="en-US" sz="2400" dirty="0"/>
              <a:t>For example, sum and max functions satisfy the above conditions whereas average does not.</a:t>
            </a:r>
          </a:p>
          <a:p>
            <a:pPr lvl="1"/>
            <a:endParaRPr lang="en-US" dirty="0"/>
          </a:p>
          <a:p>
            <a:pPr marL="457200" lvl="1" indent="0">
              <a:buNone/>
            </a:pPr>
            <a:endParaRPr lang="en-US" dirty="0"/>
          </a:p>
        </p:txBody>
      </p:sp>
      <p:pic>
        <p:nvPicPr>
          <p:cNvPr id="5" name="Audio 4">
            <a:hlinkClick r:id="" action="ppaction://media"/>
            <a:extLst>
              <a:ext uri="{FF2B5EF4-FFF2-40B4-BE49-F238E27FC236}">
                <a16:creationId xmlns:a16="http://schemas.microsoft.com/office/drawing/2014/main" id="{6D3D6B7F-5FB1-4401-A6D1-6B450F03A6B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55999221"/>
      </p:ext>
    </p:extLst>
  </p:cSld>
  <p:clrMapOvr>
    <a:masterClrMapping/>
  </p:clrMapOvr>
  <mc:AlternateContent xmlns:mc="http://schemas.openxmlformats.org/markup-compatibility/2006">
    <mc:Choice xmlns:p14="http://schemas.microsoft.com/office/powerpoint/2010/main" Requires="p14">
      <p:transition spd="slow" p14:dur="2000" advTm="179666"/>
    </mc:Choice>
    <mc:Fallback>
      <p:transition spd="slow" advTm="1796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Key features of Accumulator</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lnSpcReduction="10000"/>
          </a:bodyPr>
          <a:lstStyle/>
          <a:p>
            <a:pPr lvl="1"/>
            <a:r>
              <a:rPr lang="en-US" dirty="0"/>
              <a:t>Spark natively supports accumulators of numeric types, and programmers can add support for new types.</a:t>
            </a:r>
          </a:p>
          <a:p>
            <a:pPr lvl="1"/>
            <a:endParaRPr lang="en-US" dirty="0"/>
          </a:p>
          <a:p>
            <a:pPr lvl="1"/>
            <a:r>
              <a:rPr lang="en-US" dirty="0"/>
              <a:t>If accumulators are created with a name, they will be displayed in </a:t>
            </a:r>
            <a:r>
              <a:rPr lang="en-US" b="1" dirty="0"/>
              <a:t>Spark’s UI.</a:t>
            </a:r>
          </a:p>
          <a:p>
            <a:pPr lvl="1"/>
            <a:endParaRPr lang="en-US" b="1" dirty="0"/>
          </a:p>
          <a:p>
            <a:pPr lvl="1"/>
            <a:r>
              <a:rPr lang="en-US" dirty="0"/>
              <a:t>Tracking accumulators in the UI can be useful for understanding the progress of running stages.</a:t>
            </a:r>
          </a:p>
          <a:p>
            <a:pPr lvl="1"/>
            <a:endParaRPr lang="en-US" dirty="0"/>
          </a:p>
          <a:p>
            <a:pPr lvl="1"/>
            <a:r>
              <a:rPr lang="en-US" dirty="0"/>
              <a:t>An accumulator is created from an initial value </a:t>
            </a:r>
            <a:r>
              <a:rPr lang="en-US" b="1" dirty="0"/>
              <a:t>v</a:t>
            </a:r>
            <a:r>
              <a:rPr lang="en-US" dirty="0"/>
              <a:t> by calling </a:t>
            </a:r>
            <a:r>
              <a:rPr lang="en-US" b="1" dirty="0" err="1"/>
              <a:t>SparkContext.accumulator</a:t>
            </a:r>
            <a:r>
              <a:rPr lang="en-US" b="1" dirty="0"/>
              <a:t>(v)</a:t>
            </a:r>
            <a:r>
              <a:rPr lang="en-US" dirty="0"/>
              <a:t>. Tasks running on the cluster can then add to it using the </a:t>
            </a:r>
            <a:r>
              <a:rPr lang="en-US" b="1" dirty="0"/>
              <a:t>add</a:t>
            </a:r>
            <a:r>
              <a:rPr lang="en-US" dirty="0"/>
              <a:t> method.</a:t>
            </a:r>
          </a:p>
          <a:p>
            <a:pPr lvl="1"/>
            <a:endParaRPr lang="en-US" dirty="0"/>
          </a:p>
          <a:p>
            <a:pPr lvl="1"/>
            <a:r>
              <a:rPr lang="en-US" dirty="0"/>
              <a:t>However, tasks running on cluster cannot read Accumulator’s value. Only the driver program can read the accumulator’s value, using its </a:t>
            </a:r>
            <a:r>
              <a:rPr lang="en-US" b="1" dirty="0"/>
              <a:t>value</a:t>
            </a:r>
            <a:r>
              <a:rPr lang="en-US" dirty="0"/>
              <a:t> method.</a:t>
            </a:r>
          </a:p>
        </p:txBody>
      </p:sp>
      <p:pic>
        <p:nvPicPr>
          <p:cNvPr id="5" name="Audio 4">
            <a:hlinkClick r:id="" action="ppaction://media"/>
            <a:extLst>
              <a:ext uri="{FF2B5EF4-FFF2-40B4-BE49-F238E27FC236}">
                <a16:creationId xmlns:a16="http://schemas.microsoft.com/office/drawing/2014/main" id="{606657EB-9A9B-4E4A-A43D-25A119A5FEB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235017002"/>
      </p:ext>
    </p:extLst>
  </p:cSld>
  <p:clrMapOvr>
    <a:masterClrMapping/>
  </p:clrMapOvr>
  <mc:AlternateContent xmlns:mc="http://schemas.openxmlformats.org/markup-compatibility/2006">
    <mc:Choice xmlns:p14="http://schemas.microsoft.com/office/powerpoint/2010/main" Requires="p14">
      <p:transition spd="slow" p14:dur="2000" advTm="137743"/>
    </mc:Choice>
    <mc:Fallback>
      <p:transition spd="slow" advTm="1377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Accumulators on Spark UI</a:t>
            </a:r>
          </a:p>
        </p:txBody>
      </p:sp>
      <p:pic>
        <p:nvPicPr>
          <p:cNvPr id="5" name="Content Placeholder 4">
            <a:extLst>
              <a:ext uri="{FF2B5EF4-FFF2-40B4-BE49-F238E27FC236}">
                <a16:creationId xmlns:a16="http://schemas.microsoft.com/office/drawing/2014/main" id="{A1971161-573F-44AA-8581-A1BBFBB28CFB}"/>
              </a:ext>
            </a:extLst>
          </p:cNvPr>
          <p:cNvPicPr>
            <a:picLocks noGrp="1" noChangeAspect="1"/>
          </p:cNvPicPr>
          <p:nvPr>
            <p:ph idx="1"/>
          </p:nvPr>
        </p:nvPicPr>
        <p:blipFill>
          <a:blip r:embed="rId4"/>
          <a:stretch>
            <a:fillRect/>
          </a:stretch>
        </p:blipFill>
        <p:spPr>
          <a:xfrm>
            <a:off x="838200" y="1314868"/>
            <a:ext cx="10515600" cy="4563227"/>
          </a:xfrm>
          <a:prstGeom prst="rect">
            <a:avLst/>
          </a:prstGeom>
        </p:spPr>
      </p:pic>
      <p:pic>
        <p:nvPicPr>
          <p:cNvPr id="6" name="Audio 5">
            <a:hlinkClick r:id="" action="ppaction://media"/>
            <a:extLst>
              <a:ext uri="{FF2B5EF4-FFF2-40B4-BE49-F238E27FC236}">
                <a16:creationId xmlns:a16="http://schemas.microsoft.com/office/drawing/2014/main" id="{9DA28BB9-5A12-4CFD-8CD9-974874C6C6B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497572829"/>
      </p:ext>
    </p:extLst>
  </p:cSld>
  <p:clrMapOvr>
    <a:masterClrMapping/>
  </p:clrMapOvr>
  <mc:AlternateContent xmlns:mc="http://schemas.openxmlformats.org/markup-compatibility/2006">
    <mc:Choice xmlns:p14="http://schemas.microsoft.com/office/powerpoint/2010/main" Requires="p14">
      <p:transition spd="slow" p14:dur="2000" advTm="32891"/>
    </mc:Choice>
    <mc:Fallback>
      <p:transition spd="slow" advTm="328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endParaRPr lang="en-US" sz="2800" dirty="0"/>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lstStyle/>
          <a:p>
            <a:pPr marL="0" indent="0">
              <a:buNone/>
            </a:pPr>
            <a:r>
              <a:rPr lang="en-US" dirty="0"/>
              <a:t>		</a:t>
            </a:r>
          </a:p>
          <a:p>
            <a:pPr marL="0" indent="0">
              <a:buNone/>
            </a:pPr>
            <a:endParaRPr lang="en-US" dirty="0"/>
          </a:p>
          <a:p>
            <a:pPr marL="0" indent="0">
              <a:buNone/>
            </a:pPr>
            <a:r>
              <a:rPr lang="en-US" dirty="0"/>
              <a:t>		</a:t>
            </a:r>
          </a:p>
          <a:p>
            <a:pPr marL="0" indent="0">
              <a:buNone/>
            </a:pPr>
            <a:r>
              <a:rPr lang="en-US" dirty="0"/>
              <a:t>				</a:t>
            </a:r>
          </a:p>
          <a:p>
            <a:pPr marL="0" indent="0">
              <a:buNone/>
            </a:pPr>
            <a:r>
              <a:rPr lang="en-US" dirty="0"/>
              <a:t>		Thanks and do subscribe to my channel</a:t>
            </a:r>
          </a:p>
        </p:txBody>
      </p:sp>
    </p:spTree>
    <p:extLst>
      <p:ext uri="{BB962C8B-B14F-4D97-AF65-F5344CB8AC3E}">
        <p14:creationId xmlns:p14="http://schemas.microsoft.com/office/powerpoint/2010/main" val="22666368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492</TotalTime>
  <Words>256</Words>
  <Application>Microsoft Office PowerPoint</Application>
  <PresentationFormat>Widescreen</PresentationFormat>
  <Paragraphs>35</Paragraphs>
  <Slides>6</Slides>
  <Notes>0</Notes>
  <HiddenSlides>0</HiddenSlides>
  <MMClips>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Spark Interview Questions Accumulators in Spark</vt:lpstr>
      <vt:lpstr>Why Accumulators</vt:lpstr>
      <vt:lpstr>What is Accumulator</vt:lpstr>
      <vt:lpstr>Key features of Accumulator</vt:lpstr>
      <vt:lpstr>Accumulators on Spark UI</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AVRO Internals</dc:title>
  <dc:creator>Viresh Kumar</dc:creator>
  <cp:lastModifiedBy>Viresh Kumar</cp:lastModifiedBy>
  <cp:revision>68</cp:revision>
  <dcterms:created xsi:type="dcterms:W3CDTF">2018-12-28T03:34:44Z</dcterms:created>
  <dcterms:modified xsi:type="dcterms:W3CDTF">2018-12-30T12:57:39Z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virkumar@microsoft.com</vt:lpwstr>
  </property>
  <property fmtid="{D5CDD505-2E9C-101B-9397-08002B2CF9AE}" pid="5" name="MSIP_Label_f42aa342-8706-4288-bd11-ebb85995028c_SetDate">
    <vt:lpwstr>2018-12-28T03:35:17.5833276Z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